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1" r:id="rId1"/>
    <p:sldMasterId id="2147483948" r:id="rId2"/>
  </p:sldMasterIdLst>
  <p:sldIdLst>
    <p:sldId id="256" r:id="rId3"/>
    <p:sldId id="257" r:id="rId4"/>
    <p:sldId id="258" r:id="rId5"/>
    <p:sldId id="259" r:id="rId6"/>
    <p:sldId id="268" r:id="rId7"/>
    <p:sldId id="261" r:id="rId8"/>
    <p:sldId id="262" r:id="rId9"/>
    <p:sldId id="263" r:id="rId10"/>
    <p:sldId id="264" r:id="rId11"/>
    <p:sldId id="265" r:id="rId12"/>
    <p:sldId id="269" r:id="rId13"/>
    <p:sldId id="26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ДДТ Дружный" id="{7842AB13-038E-421F-8806-3B0EA5CDB853}">
          <p14:sldIdLst>
            <p14:sldId id="256"/>
            <p14:sldId id="257"/>
            <p14:sldId id="258"/>
            <p14:sldId id="259"/>
            <p14:sldId id="268"/>
            <p14:sldId id="261"/>
            <p14:sldId id="262"/>
            <p14:sldId id="263"/>
            <p14:sldId id="264"/>
            <p14:sldId id="265"/>
            <p14:sldId id="269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81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42123"/>
      </p:ext>
    </p:extLst>
  </p:cSld>
  <p:clrMapOvr>
    <a:masterClrMapping/>
  </p:clrMapOvr>
  <p:transition advClick="0" advTm="10000">
    <p:cu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968692"/>
      </p:ext>
    </p:extLst>
  </p:cSld>
  <p:clrMapOvr>
    <a:masterClrMapping/>
  </p:clrMapOvr>
  <p:transition advClick="0" advTm="10000">
    <p:cu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53024"/>
      </p:ext>
    </p:extLst>
  </p:cSld>
  <p:clrMapOvr>
    <a:masterClrMapping/>
  </p:clrMapOvr>
  <p:transition advClick="0" advTm="10000">
    <p:cu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362966"/>
      </p:ext>
    </p:extLst>
  </p:cSld>
  <p:clrMapOvr>
    <a:masterClrMapping/>
  </p:clrMapOvr>
  <p:transition advClick="0" advTm="10000">
    <p:cu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977076"/>
      </p:ext>
    </p:extLst>
  </p:cSld>
  <p:clrMapOvr>
    <a:masterClrMapping/>
  </p:clrMapOvr>
  <p:transition advClick="0" advTm="10000">
    <p:cu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844490"/>
      </p:ext>
    </p:extLst>
  </p:cSld>
  <p:clrMapOvr>
    <a:masterClrMapping/>
  </p:clrMapOvr>
  <p:transition advClick="0" advTm="10000">
    <p:cu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9796292"/>
      </p:ext>
    </p:extLst>
  </p:cSld>
  <p:clrMapOvr>
    <a:masterClrMapping/>
  </p:clrMapOvr>
  <p:transition advClick="0" advTm="10000">
    <p:cu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206113"/>
      </p:ext>
    </p:extLst>
  </p:cSld>
  <p:clrMapOvr>
    <a:masterClrMapping/>
  </p:clrMapOvr>
  <p:transition advClick="0" advTm="10000">
    <p:cu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3363601"/>
      </p:ext>
    </p:extLst>
  </p:cSld>
  <p:clrMapOvr>
    <a:masterClrMapping/>
  </p:clrMapOvr>
  <p:transition advClick="0" advTm="10000">
    <p:cu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999497"/>
      </p:ext>
    </p:extLst>
  </p:cSld>
  <p:clrMapOvr>
    <a:masterClrMapping/>
  </p:clrMapOvr>
  <p:transition advClick="0" advTm="10000">
    <p:cu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6674261"/>
      </p:ext>
    </p:extLst>
  </p:cSld>
  <p:clrMapOvr>
    <a:masterClrMapping/>
  </p:clrMapOvr>
  <p:transition advClick="0" advTm="10000">
    <p:cut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7497926"/>
      </p:ext>
    </p:extLst>
  </p:cSld>
  <p:clrMapOvr>
    <a:masterClrMapping/>
  </p:clrMapOvr>
  <p:transition advClick="0" advTm="10000">
    <p:cut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61633589"/>
      </p:ext>
    </p:extLst>
  </p:cSld>
  <p:clrMapOvr>
    <a:masterClrMapping/>
  </p:clrMapOvr>
  <p:transition advClick="0" advTm="10000">
    <p:cut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3617347"/>
      </p:ext>
    </p:extLst>
  </p:cSld>
  <p:clrMapOvr>
    <a:masterClrMapping/>
  </p:clrMapOvr>
  <p:transition advClick="0" advTm="10000">
    <p:cut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425588"/>
      </p:ext>
    </p:extLst>
  </p:cSld>
  <p:clrMapOvr>
    <a:masterClrMapping/>
  </p:clrMapOvr>
  <p:transition advClick="0" advTm="10000">
    <p:cut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069185"/>
      </p:ext>
    </p:extLst>
  </p:cSld>
  <p:clrMapOvr>
    <a:masterClrMapping/>
  </p:clrMapOvr>
  <p:transition advClick="0" advTm="10000">
    <p:cut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60" y="5052546"/>
            <a:ext cx="7516013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09" y="3132290"/>
            <a:ext cx="9567135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805188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585265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5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4" y="4607511"/>
            <a:ext cx="7960659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817725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9260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3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077616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598303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073154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1"/>
            <a:ext cx="4848113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8" y="731520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4" y="3497802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241288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6" y="1010486"/>
            <a:ext cx="492548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1" y="4464421"/>
            <a:ext cx="8511384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102917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9208863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4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1" y="731520"/>
            <a:ext cx="6439049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719540"/>
      </p:ext>
    </p:extLst>
  </p:cSld>
  <p:clrMapOvr>
    <a:masterClrMapping/>
  </p:clrMapOvr>
  <p:transition advClick="0" advTm="10000">
    <p:cut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B038C-D198-4B1A-8D8F-46C77A2FEFCF}" type="datetimeFigureOut">
              <a:rPr lang="ru-RU" smtClean="0"/>
              <a:t>21.08.2015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64272F7-A9AD-4CAF-B157-7CA32273CA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88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  <p:sldLayoutId id="2147483939" r:id="rId8"/>
    <p:sldLayoutId id="2147483940" r:id="rId9"/>
    <p:sldLayoutId id="2147483941" r:id="rId10"/>
    <p:sldLayoutId id="2147483942" r:id="rId11"/>
    <p:sldLayoutId id="2147483943" r:id="rId12"/>
    <p:sldLayoutId id="2147483944" r:id="rId13"/>
    <p:sldLayoutId id="2147483945" r:id="rId14"/>
    <p:sldLayoutId id="2147483946" r:id="rId15"/>
    <p:sldLayoutId id="2147483947" r:id="rId16"/>
  </p:sldLayoutIdLst>
  <p:transition advClick="0" advTm="10000">
    <p:cut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053" y="4372168"/>
            <a:ext cx="8683348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2260"/>
            <a:ext cx="85344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B32E8F8-7D8E-49BA-8EF1-B8FF23ACA994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21.08.2015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37588FF-1909-4468-883A-3576B3478781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58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ransition advClick="0" advTm="10000">
    <p:cut/>
  </p:transition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10" Type="http://schemas.openxmlformats.org/officeDocument/2006/relationships/image" Target="../media/image35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eg"/><Relationship Id="rId7" Type="http://schemas.openxmlformats.org/officeDocument/2006/relationships/image" Target="../media/image41.jpg"/><Relationship Id="rId12" Type="http://schemas.openxmlformats.org/officeDocument/2006/relationships/image" Target="../media/image46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jpeg"/><Relationship Id="rId11" Type="http://schemas.openxmlformats.org/officeDocument/2006/relationships/image" Target="../media/image45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g"/><Relationship Id="rId9" Type="http://schemas.openxmlformats.org/officeDocument/2006/relationships/image" Target="../media/image4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9770" y="1473515"/>
            <a:ext cx="7882593" cy="2443836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Муниципальное бюджетное образовательное учреждение дополнительного образования детей </a:t>
            </a:r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8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Дом детского творчества «Дружный» </a:t>
            </a:r>
            <a:br>
              <a:rPr lang="ru-RU" sz="48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Советского района городского округа город Уфа</a:t>
            </a:r>
            <a: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endParaRPr lang="ru-RU" sz="3600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75546" y="3200399"/>
            <a:ext cx="8259521" cy="3519195"/>
          </a:xfrm>
        </p:spPr>
        <p:txBody>
          <a:bodyPr>
            <a:normAutofit fontScale="62500" lnSpcReduction="20000"/>
          </a:bodyPr>
          <a:lstStyle/>
          <a:p>
            <a:pPr algn="l"/>
            <a:endParaRPr lang="ru-RU" sz="36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l"/>
            <a:r>
              <a:rPr lang="ru-RU" sz="45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Директор </a:t>
            </a:r>
            <a:r>
              <a:rPr lang="ru-RU" sz="4500" dirty="0">
                <a:solidFill>
                  <a:srgbClr val="002060"/>
                </a:solidFill>
                <a:latin typeface="Monotype Corsiva" panose="03010101010201010101" pitchFamily="66" charset="0"/>
              </a:rPr>
              <a:t>Скворцова Любовь </a:t>
            </a:r>
            <a:r>
              <a:rPr lang="ru-RU" sz="45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Борисовна</a:t>
            </a:r>
          </a:p>
          <a:p>
            <a:pPr algn="l"/>
            <a:r>
              <a:rPr lang="ru-RU" sz="45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Отличник образования РБ</a:t>
            </a:r>
          </a:p>
          <a:p>
            <a:endParaRPr lang="ru-RU" sz="20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Мы находимся по адресу: 450097, г. Уфа, ул. Н. Дмитриева, 5</a:t>
            </a:r>
          </a:p>
          <a:p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Тел. 252-55-71,</a:t>
            </a:r>
          </a:p>
          <a:p>
            <a:r>
              <a:rPr lang="en-US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E-mail :dompioner@mail.ru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Сайт: </a:t>
            </a:r>
            <a:r>
              <a:rPr lang="en-US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www.druzhniy-ufa.ru</a:t>
            </a:r>
          </a:p>
          <a:p>
            <a:r>
              <a:rPr lang="en-US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vk.com/</a:t>
            </a:r>
            <a:r>
              <a:rPr lang="en-US" sz="2400" b="1" dirty="0" err="1">
                <a:solidFill>
                  <a:srgbClr val="002060"/>
                </a:solidFill>
                <a:latin typeface="Monotype Corsiva" panose="03010101010201010101" pitchFamily="66" charset="0"/>
              </a:rPr>
              <a:t>druzhniyufa</a:t>
            </a:r>
            <a:endParaRPr lang="en-US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</a:t>
            </a:r>
          </a:p>
          <a:p>
            <a:endParaRPr lang="ru-RU" sz="20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l"/>
            <a:endParaRPr lang="ru-RU" sz="3600" dirty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l"/>
            <a:endParaRPr lang="ru-RU" sz="3600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l"/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C:\Documents and Settings\Admin\Рабочий стол\реклама\Без имени2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57" t="-188" b="72882"/>
          <a:stretch/>
        </p:blipFill>
        <p:spPr bwMode="auto">
          <a:xfrm>
            <a:off x="272955" y="3200399"/>
            <a:ext cx="3102591" cy="31116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ГИМН-3 ДДТ Дружный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80013" y="55657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9044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6000">
        <p14:flash/>
      </p:transition>
    </mc:Choice>
    <mc:Fallback>
      <p:transition spd="slow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0"/>
            <a:ext cx="8794212" cy="1930400"/>
          </a:xfrm>
        </p:spPr>
        <p:txBody>
          <a:bodyPr>
            <a:noAutofit/>
          </a:bodyPr>
          <a:lstStyle/>
          <a:p>
            <a:pPr algn="r"/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Только дети всегда есть дети – интересно им все на свете. 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И тесны им школьные стены – ждут большой они перемены.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Обращают они внимание на дополнительное образование.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И мы пишем программы, составляем конспекты и планы,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чтобы радость дарили знания!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В этом видим свое призвание!</a:t>
            </a:r>
            <a:b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endParaRPr lang="ru-RU" sz="2800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719013"/>
            <a:ext cx="3743268" cy="24995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504" y="4145471"/>
            <a:ext cx="4068794" cy="271252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066" y="3108814"/>
            <a:ext cx="4249280" cy="282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156991"/>
      </p:ext>
    </p:extLst>
  </p:cSld>
  <p:clrMapOvr>
    <a:masterClrMapping/>
  </p:clrMapOvr>
  <p:transition spd="slow" advClick="0" advTm="10000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1401" y="1"/>
            <a:ext cx="5948448" cy="747159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739" y="372837"/>
            <a:ext cx="3865199" cy="21764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27044"/>
            <a:ext cx="2767824" cy="40541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248" y="4366206"/>
            <a:ext cx="3737690" cy="2491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35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Click="0" advTm="10000">
        <p14:glitter pattern="hexagon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7830" y="4217158"/>
            <a:ext cx="8596668" cy="1801504"/>
          </a:xfrm>
        </p:spPr>
        <p:txBody>
          <a:bodyPr>
            <a:noAutofit/>
          </a:bodyPr>
          <a:lstStyle/>
          <a:p>
            <a:pPr algn="r"/>
            <a:r>
              <a:rPr lang="ru-RU" sz="2800" dirty="0">
                <a:solidFill>
                  <a:srgbClr val="002060"/>
                </a:solidFill>
                <a:latin typeface="Monotype Corsiva" panose="03010101010201010101" pitchFamily="66" charset="0"/>
              </a:rPr>
              <a:t>Для создания целостного образовательного пространства как условия развития личности ребенка на базах общеобразовательных учреждений №15,27,100,108,110, лицея  107, гимназии №20 организована работа  10  различных объединений декоративно-прикладного, художественно-эстетического, спортивного направлений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34404" y="0"/>
            <a:ext cx="9057596" cy="4094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47" y="155950"/>
            <a:ext cx="3060457" cy="20423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7139" y="1960554"/>
            <a:ext cx="2054530" cy="205453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28309"/>
            <a:ext cx="3281365" cy="219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4387"/>
      </p:ext>
    </p:extLst>
  </p:cSld>
  <p:clrMapOvr>
    <a:masterClrMapping/>
  </p:clrMapOvr>
  <p:transition spd="slow" advClick="0" advTm="10000"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002060"/>
                </a:solidFill>
                <a:latin typeface="Monotype Corsiva" panose="03010101010201010101" pitchFamily="66" charset="0"/>
              </a:rPr>
              <a:t>Основные направления деятельности:</a:t>
            </a:r>
            <a:br>
              <a:rPr lang="ru-RU" sz="4000" dirty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4000" u="sng" dirty="0">
                <a:solidFill>
                  <a:srgbClr val="FF0000"/>
                </a:solidFill>
                <a:latin typeface="Monotype Corsiva" panose="03010101010201010101" pitchFamily="66" charset="0"/>
              </a:rPr>
              <a:t>Декоративно- прикладное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75745" y="2160983"/>
            <a:ext cx="4185623" cy="3880379"/>
          </a:xfrm>
        </p:spPr>
        <p:txBody>
          <a:bodyPr>
            <a:noAutofit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Изобразительная деятельность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Батик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Роспись по дереву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Скульптура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Шитьё, куклы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Дизайн-студия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Бумагопластика</a:t>
            </a:r>
            <a:endParaRPr lang="ru-RU" sz="2400" b="1" dirty="0" smtClean="0">
              <a:solidFill>
                <a:srgbClr val="002060"/>
              </a:solidFill>
              <a:latin typeface="Monotype Corsiva" panose="03010101010201010101" pitchFamily="66" charset="0"/>
            </a:endParaRP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err="1" smtClean="0">
                <a:solidFill>
                  <a:srgbClr val="002060"/>
                </a:solidFill>
                <a:latin typeface="Monotype Corsiva" panose="03010101010201010101" pitchFamily="66" charset="0"/>
              </a:rPr>
              <a:t>Бисероплетение</a:t>
            </a:r>
            <a:endParaRPr lang="ru-RU" sz="2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552269" y="2586619"/>
            <a:ext cx="3937309" cy="2624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27642" y="3508135"/>
            <a:ext cx="3621153" cy="25405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145921" y="667343"/>
            <a:ext cx="3305175" cy="2203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4823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pageCurlDoubl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Художественно- эстетическое:</a:t>
            </a:r>
            <a:endParaRPr lang="ru-RU" sz="4000" u="sng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025" y="1596789"/>
            <a:ext cx="4397344" cy="4444574"/>
          </a:xfrm>
        </p:spPr>
        <p:txBody>
          <a:bodyPr>
            <a:noAutofit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Эстрадные, народные танцы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Вокал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Вокально- инструментальный ансамбль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Игра на фортепиано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Игра на гитаре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Студия звукозаписи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Организация </a:t>
            </a:r>
            <a:r>
              <a:rPr lang="ru-RU" sz="24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 проведение массовых мероприятий, праздников, районных конкурсов, фестивалей, выставок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662" y="248049"/>
            <a:ext cx="3901440" cy="2697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662" y="3931920"/>
            <a:ext cx="3901440" cy="2926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68" y="2336771"/>
            <a:ext cx="3738524" cy="2491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01259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10000">
        <p15:prstTrans prst="origami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Спортивно- оздоровительное:</a:t>
            </a:r>
            <a:endParaRPr lang="ru-RU" sz="4800" u="sng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Оздоровительная гимнастика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Тхэквондо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Футбол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Шахматы</a:t>
            </a:r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9817" y="1984752"/>
            <a:ext cx="4551024" cy="2559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038" y="4199245"/>
            <a:ext cx="4317710" cy="2428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83" t="23252" r="17788"/>
          <a:stretch/>
        </p:blipFill>
        <p:spPr>
          <a:xfrm>
            <a:off x="8775510" y="207051"/>
            <a:ext cx="3316406" cy="26247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16581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10000">
        <p:blinds dir="vert"/>
      </p:transition>
    </mc:Choice>
    <mc:Fallback xmlns="">
      <p:transition spd="slow" advClick="0" advTm="100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Военно- патриотическое</a:t>
            </a:r>
            <a:endParaRPr lang="ru-RU" sz="5400" u="sng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4400" b="1" dirty="0" smtClean="0">
                <a:latin typeface="Monotype Corsiva" panose="03010101010201010101" pitchFamily="66" charset="0"/>
              </a:rPr>
              <a:t>ВПК «Голубые молнии»</a:t>
            </a:r>
          </a:p>
          <a:p>
            <a:pPr>
              <a:buFont typeface="Wingdings" panose="05000000000000000000" pitchFamily="2" charset="2"/>
              <a:buChar char="v"/>
            </a:pPr>
            <a:endParaRPr lang="ru-RU" sz="4400" b="1" dirty="0">
              <a:latin typeface="Monotype Corsiva" panose="03010101010201010101" pitchFamily="66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2763" y="1443606"/>
            <a:ext cx="5650667" cy="3742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994" y="3029238"/>
            <a:ext cx="4750985" cy="3566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8903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10000">
        <p14:switch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u="sng" dirty="0" smtClean="0">
                <a:solidFill>
                  <a:srgbClr val="FF0000"/>
                </a:solidFill>
                <a:latin typeface="Monotype Corsiva" panose="03010101010201010101" pitchFamily="66" charset="0"/>
              </a:rPr>
              <a:t>Социально- педагогическое:</a:t>
            </a:r>
            <a:endParaRPr lang="ru-RU" sz="5400" u="sng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677334" y="1710212"/>
            <a:ext cx="4184035" cy="4922599"/>
          </a:xfrm>
        </p:spPr>
        <p:txBody>
          <a:bodyPr>
            <a:normAutofit lnSpcReduction="10000"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ru-RU" dirty="0"/>
              <a:t> 	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Консультация педагога-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психолога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	Консультация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логопеда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	Изучение английского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языка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	Работа с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подростками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	Сотрудничество с социально- педагогическими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службами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 	Работа семейного клуба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9452" y="211944"/>
            <a:ext cx="3666161" cy="2749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869" y="3128890"/>
            <a:ext cx="5261019" cy="35039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08129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10000">
        <p15:prstTrans prst="airplan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44" y="98320"/>
            <a:ext cx="3735539" cy="2801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990" y="3418339"/>
            <a:ext cx="4279010" cy="32092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7700" y="168016"/>
            <a:ext cx="5139410" cy="34262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5" y="4310400"/>
            <a:ext cx="3821399" cy="2547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36" y="3418339"/>
            <a:ext cx="2206671" cy="33100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5" y="2277791"/>
            <a:ext cx="3821399" cy="2547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981" y="27548"/>
            <a:ext cx="3265853" cy="21763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266" y="1621881"/>
            <a:ext cx="3664579" cy="2443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498842"/>
            <a:ext cx="2239438" cy="33591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9260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10000">
        <p15:prstTrans prst="fracture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106" y="4340311"/>
            <a:ext cx="3707904" cy="2471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47476" y="4455188"/>
            <a:ext cx="8683348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83" y="42196"/>
            <a:ext cx="3610142" cy="2406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6812" y="188640"/>
            <a:ext cx="1851670" cy="2468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703" y="4772359"/>
            <a:ext cx="3059832" cy="203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525" y="4837245"/>
            <a:ext cx="3059832" cy="2039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04" y="2290715"/>
            <a:ext cx="2448272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002" y="2488991"/>
            <a:ext cx="2051720" cy="2051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550" y="42196"/>
            <a:ext cx="2226543" cy="22265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634" y="1775966"/>
            <a:ext cx="4489863" cy="3367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714" y="188640"/>
            <a:ext cx="2405263" cy="16035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23" t="1432" r="37434" b="-1432"/>
          <a:stretch/>
        </p:blipFill>
        <p:spPr>
          <a:xfrm>
            <a:off x="7279059" y="1792149"/>
            <a:ext cx="1521943" cy="21118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9770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10000">
        <p14:ripple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3043451" y="4899546"/>
            <a:ext cx="8769033" cy="1708554"/>
          </a:xfrm>
        </p:spPr>
        <p:txBody>
          <a:bodyPr>
            <a:noAutofit/>
          </a:bodyPr>
          <a:lstStyle/>
          <a:p>
            <a:pPr algn="r"/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И как сказал Генри Форд: Собраться вместе- это начало, остаться вместе –прогресс, </a:t>
            </a: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/>
            </a:r>
            <a:b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работать </a:t>
            </a:r>
            <a:r>
              <a:rPr lang="ru-RU" sz="36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вместе- это успех!»</a:t>
            </a:r>
          </a:p>
        </p:txBody>
      </p:sp>
      <p:pic>
        <p:nvPicPr>
          <p:cNvPr id="9" name="Рисунок 8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402" b="20402"/>
          <a:stretch>
            <a:fillRect/>
          </a:stretch>
        </p:blipFill>
        <p:spPr>
          <a:xfrm>
            <a:off x="3543531" y="1255594"/>
            <a:ext cx="6003426" cy="3643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690982" y="399553"/>
            <a:ext cx="8596667" cy="67402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Коллектив ДДТ «Дружный»</a:t>
            </a:r>
            <a:endParaRPr lang="ru-RU" sz="54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35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10000">
        <p14:vortex dir="r"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225</TotalTime>
  <Words>180</Words>
  <Application>Microsoft Office PowerPoint</Application>
  <PresentationFormat>Широкоэкранный</PresentationFormat>
  <Paragraphs>48</Paragraphs>
  <Slides>12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Georgia</vt:lpstr>
      <vt:lpstr>Monotype Corsiva</vt:lpstr>
      <vt:lpstr>Trebuchet MS</vt:lpstr>
      <vt:lpstr>Wingdings</vt:lpstr>
      <vt:lpstr>Wingdings 3</vt:lpstr>
      <vt:lpstr>Грань</vt:lpstr>
      <vt:lpstr>Воздушный поток</vt:lpstr>
      <vt:lpstr>Муниципальное бюджетное образовательное учреждение дополнительного образования детей  Дом детского творчества «Дружный»  Советского района городского округа город Уфа </vt:lpstr>
      <vt:lpstr>Только дети всегда есть дети – интересно им все на свете.  И тесны им школьные стены – ждут большой они перемены. Обращают они внимание на дополнительное образование. И мы пишем программы, составляем конспекты и планы, чтобы радость дарили знания! В этом видим свое призвание! </vt:lpstr>
      <vt:lpstr>Презентация PowerPoint</vt:lpstr>
      <vt:lpstr>Для создания целостного образовательного пространства как условия развития личности ребенка на базах общеобразовательных учреждений №15,27,100,108,110, лицея  107, гимназии №20 организована работа  10  различных объединений декоративно-прикладного, художественно-эстетического, спортивного направлений</vt:lpstr>
      <vt:lpstr>Основные направления деятельности: Декоративно- прикладное</vt:lpstr>
      <vt:lpstr>Художественно- эстетическое:</vt:lpstr>
      <vt:lpstr>Спортивно- оздоровительное:</vt:lpstr>
      <vt:lpstr>Военно- патриотическое</vt:lpstr>
      <vt:lpstr>Социально- педагогическое:</vt:lpstr>
      <vt:lpstr>Презентация PowerPoint</vt:lpstr>
      <vt:lpstr>Презентация PowerPoint</vt:lpstr>
      <vt:lpstr>И как сказал Генри Форд: Собраться вместе- это начало, остаться вместе –прогресс,  работать вместе- это успех!»</vt:lpstr>
    </vt:vector>
  </TitlesOfParts>
  <Company>DG Win&amp;Soft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20</cp:revision>
  <dcterms:created xsi:type="dcterms:W3CDTF">2015-08-20T09:38:14Z</dcterms:created>
  <dcterms:modified xsi:type="dcterms:W3CDTF">2015-08-21T07:50:12Z</dcterms:modified>
</cp:coreProperties>
</file>